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60" r:id="rId5"/>
    <p:sldId id="261" r:id="rId6"/>
    <p:sldId id="263" r:id="rId7"/>
    <p:sldId id="264" r:id="rId8"/>
    <p:sldId id="266" r:id="rId9"/>
    <p:sldId id="267" r:id="rId10"/>
    <p:sldId id="270" r:id="rId11"/>
    <p:sldId id="272" r:id="rId12"/>
    <p:sldId id="274" r:id="rId13"/>
    <p:sldId id="275" r:id="rId14"/>
    <p:sldId id="276" r:id="rId15"/>
    <p:sldId id="279" r:id="rId16"/>
  </p:sldIdLst>
  <p:sldSz cx="9144000" cy="5143500" type="screen16x9"/>
  <p:notesSz cx="6858000" cy="9144000"/>
  <p:embeddedFontLst>
    <p:embeddedFont>
      <p:font typeface="Microsoft JhengHei" panose="020B0604030504040204" pitchFamily="34" charset="-120"/>
      <p:regular r:id="rId18"/>
      <p:bold r:id="rId19"/>
    </p:embeddedFont>
    <p:embeddedFont>
      <p:font typeface="Microsoft JhengHei" panose="020B0604030504040204" pitchFamily="34" charset="-120"/>
      <p:regular r:id="rId18"/>
      <p:bold r:id="rId19"/>
    </p:embeddedFont>
    <p:embeddedFont>
      <p:font typeface="Lato" panose="02020500000000000000" charset="0"/>
      <p:regular r:id="rId20"/>
      <p:bold r:id="rId21"/>
      <p:italic r:id="rId22"/>
      <p:boldItalic r:id="rId23"/>
    </p:embeddedFont>
    <p:embeddedFont>
      <p:font typeface="Playfair Display" panose="02020500000000000000"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fbd16072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fbd16072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bd16072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bd16072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fbd16072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fbd16072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f83fee5c3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f83fee5c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f83fee5c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f83fee5c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f83fee5c3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df83fee5c3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f2ea3f55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f2ea3f55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f5a29b1f6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f5a29b1f6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df5a29b1f6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df5a29b1f6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f5a29b1f6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f5a29b1f6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f83fee49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f83fee49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83fee491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83fee491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f83fee491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f83fee491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df83fee4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df83fee4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JhengHei"/>
              <a:ea typeface="Microsoft JhengHei"/>
              <a:cs typeface="Microsoft JhengHei"/>
              <a:sym typeface="Microsoft JhengHei"/>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icrosoft JhengHei"/>
              <a:ea typeface="Microsoft JhengHei"/>
              <a:cs typeface="Microsoft JhengHei"/>
              <a:sym typeface="Microsoft JhengHei"/>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1pPr>
            <a:lvl2pPr lvl="1"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2pPr>
            <a:lvl3pPr lvl="2"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3pPr>
            <a:lvl4pPr lvl="3"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4pPr>
            <a:lvl5pPr lvl="4"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5pPr>
            <a:lvl6pPr lvl="5"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6pPr>
            <a:lvl7pPr lvl="6"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7pPr>
            <a:lvl8pPr lvl="7"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8pPr>
            <a:lvl9pPr lvl="8" algn="ctr">
              <a:spcBef>
                <a:spcPts val="0"/>
              </a:spcBef>
              <a:spcAft>
                <a:spcPts val="0"/>
              </a:spcAft>
              <a:buClr>
                <a:schemeClr val="lt1"/>
              </a:buClr>
              <a:buSzPts val="3200"/>
              <a:buFont typeface="Microsoft JhengHei"/>
              <a:buNone/>
              <a:defRPr>
                <a:solidFill>
                  <a:schemeClr val="lt1"/>
                </a:solidFill>
                <a:latin typeface="Microsoft JhengHei"/>
                <a:ea typeface="Microsoft JhengHei"/>
                <a:cs typeface="Microsoft JhengHei"/>
                <a:sym typeface="Microsoft JhengHei"/>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Microsoft JhengHei"/>
              <a:buNone/>
              <a:defRPr b="1">
                <a:solidFill>
                  <a:schemeClr val="lt1"/>
                </a:solidFill>
                <a:latin typeface="Microsoft JhengHei"/>
                <a:ea typeface="Microsoft JhengHei"/>
                <a:cs typeface="Microsoft JhengHei"/>
                <a:sym typeface="Microsoft JhengHei"/>
              </a:defRPr>
            </a:lvl1pPr>
            <a:lvl2pPr lvl="1"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2pPr>
            <a:lvl3pPr lvl="2"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3pPr>
            <a:lvl4pPr lvl="3"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4pPr>
            <a:lvl5pPr lvl="4"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5pPr>
            <a:lvl6pPr lvl="5"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6pPr>
            <a:lvl7pPr lvl="6"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7pPr>
            <a:lvl8pPr lvl="7"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8pPr>
            <a:lvl9pPr lvl="8" algn="ctr">
              <a:lnSpc>
                <a:spcPct val="100000"/>
              </a:lnSpc>
              <a:spcBef>
                <a:spcPts val="0"/>
              </a:spcBef>
              <a:spcAft>
                <a:spcPts val="0"/>
              </a:spcAft>
              <a:buClr>
                <a:schemeClr val="lt1"/>
              </a:buClr>
              <a:buSzPts val="1800"/>
              <a:buFont typeface="Microsoft JhengHei"/>
              <a:buNone/>
              <a:defRPr sz="1800" b="1">
                <a:solidFill>
                  <a:schemeClr val="lt1"/>
                </a:solidFill>
                <a:latin typeface="Microsoft JhengHei"/>
                <a:ea typeface="Microsoft JhengHei"/>
                <a:cs typeface="Microsoft JhengHei"/>
                <a:sym typeface="Microsoft JhengHei"/>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atin typeface="Microsoft JhengHei"/>
                <a:ea typeface="Microsoft JhengHei"/>
                <a:cs typeface="Microsoft JhengHei"/>
                <a:sym typeface="Microsoft JhengHei"/>
              </a:defRPr>
            </a:lvl1pPr>
            <a:lvl2pPr lvl="1">
              <a:buNone/>
              <a:defRPr>
                <a:latin typeface="Microsoft JhengHei"/>
                <a:ea typeface="Microsoft JhengHei"/>
                <a:cs typeface="Microsoft JhengHei"/>
                <a:sym typeface="Microsoft JhengHei"/>
              </a:defRPr>
            </a:lvl2pPr>
            <a:lvl3pPr lvl="2">
              <a:buNone/>
              <a:defRPr>
                <a:latin typeface="Microsoft JhengHei"/>
                <a:ea typeface="Microsoft JhengHei"/>
                <a:cs typeface="Microsoft JhengHei"/>
                <a:sym typeface="Microsoft JhengHei"/>
              </a:defRPr>
            </a:lvl3pPr>
            <a:lvl4pPr lvl="3">
              <a:buNone/>
              <a:defRPr>
                <a:latin typeface="Microsoft JhengHei"/>
                <a:ea typeface="Microsoft JhengHei"/>
                <a:cs typeface="Microsoft JhengHei"/>
                <a:sym typeface="Microsoft JhengHei"/>
              </a:defRPr>
            </a:lvl4pPr>
            <a:lvl5pPr lvl="4">
              <a:buNone/>
              <a:defRPr>
                <a:latin typeface="Microsoft JhengHei"/>
                <a:ea typeface="Microsoft JhengHei"/>
                <a:cs typeface="Microsoft JhengHei"/>
                <a:sym typeface="Microsoft JhengHei"/>
              </a:defRPr>
            </a:lvl5pPr>
            <a:lvl6pPr lvl="5">
              <a:buNone/>
              <a:defRPr>
                <a:latin typeface="Microsoft JhengHei"/>
                <a:ea typeface="Microsoft JhengHei"/>
                <a:cs typeface="Microsoft JhengHei"/>
                <a:sym typeface="Microsoft JhengHei"/>
              </a:defRPr>
            </a:lvl6pPr>
            <a:lvl7pPr lvl="6">
              <a:buNone/>
              <a:defRPr>
                <a:latin typeface="Microsoft JhengHei"/>
                <a:ea typeface="Microsoft JhengHei"/>
                <a:cs typeface="Microsoft JhengHei"/>
                <a:sym typeface="Microsoft JhengHei"/>
              </a:defRPr>
            </a:lvl7pPr>
            <a:lvl8pPr lvl="7">
              <a:buNone/>
              <a:defRPr>
                <a:latin typeface="Microsoft JhengHei"/>
                <a:ea typeface="Microsoft JhengHei"/>
                <a:cs typeface="Microsoft JhengHei"/>
                <a:sym typeface="Microsoft JhengHei"/>
              </a:defRPr>
            </a:lvl8pPr>
            <a:lvl9pPr lvl="8">
              <a:buNone/>
              <a:defRPr>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Google Shape;60;p13"/>
          <p:cNvSpPr txBox="1">
            <a:spLocks noGrp="1"/>
          </p:cNvSpPr>
          <p:nvPr>
            <p:ph type="subTitle" idx="1"/>
          </p:nvPr>
        </p:nvSpPr>
        <p:spPr>
          <a:xfrm>
            <a:off x="3013650" y="2065104"/>
            <a:ext cx="3116700" cy="840460"/>
          </a:xfrm>
          <a:prstGeom prst="rect">
            <a:avLst/>
          </a:prstGeom>
        </p:spPr>
        <p:txBody>
          <a:bodyPr spcFirstLastPara="1" wrap="square" lIns="91425" tIns="91425" rIns="91425" bIns="91425" anchor="b" anchorCtr="0">
            <a:normAutofit/>
          </a:bodyPr>
          <a:lstStyle/>
          <a:p>
            <a:pPr marL="0" lvl="0" indent="0" algn="ctr" rtl="0">
              <a:lnSpc>
                <a:spcPct val="100000"/>
              </a:lnSpc>
              <a:spcBef>
                <a:spcPts val="0"/>
              </a:spcBef>
              <a:spcAft>
                <a:spcPts val="0"/>
              </a:spcAft>
              <a:buNone/>
            </a:pPr>
            <a:r>
              <a:rPr lang="zh-TW" altLang="en-US" sz="3200" dirty="0">
                <a:latin typeface="Lato"/>
                <a:ea typeface="Lato"/>
                <a:cs typeface="Lato"/>
                <a:sym typeface="Lato"/>
              </a:rPr>
              <a:t>簡易購物網站</a:t>
            </a:r>
            <a:endParaRPr sz="3200" dirty="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購物車</a:t>
            </a:r>
            <a:endParaRPr dirty="0"/>
          </a:p>
        </p:txBody>
      </p:sp>
      <p:sp>
        <p:nvSpPr>
          <p:cNvPr id="164" name="Google Shape;164;p27"/>
          <p:cNvSpPr txBox="1">
            <a:spLocks noGrp="1"/>
          </p:cNvSpPr>
          <p:nvPr>
            <p:ph type="body" idx="1"/>
          </p:nvPr>
        </p:nvSpPr>
        <p:spPr>
          <a:xfrm>
            <a:off x="6544925" y="1332400"/>
            <a:ext cx="2287500" cy="323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solidFill>
                <a:schemeClr val="accent1"/>
              </a:solidFill>
              <a:latin typeface="Arial"/>
              <a:ea typeface="Arial"/>
              <a:cs typeface="Arial"/>
              <a:sym typeface="Arial"/>
            </a:endParaRPr>
          </a:p>
          <a:p>
            <a:pPr marL="0" lvl="0" indent="0" algn="l" rtl="0">
              <a:spcBef>
                <a:spcPts val="0"/>
              </a:spcBef>
              <a:spcAft>
                <a:spcPts val="1200"/>
              </a:spcAft>
              <a:buNone/>
            </a:pPr>
            <a:endParaRPr dirty="0"/>
          </a:p>
        </p:txBody>
      </p:sp>
      <p:sp>
        <p:nvSpPr>
          <p:cNvPr id="165" name="Google Shape;165;p27"/>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pic>
        <p:nvPicPr>
          <p:cNvPr id="166" name="Google Shape;166;p27"/>
          <p:cNvPicPr preferRelativeResize="0"/>
          <p:nvPr/>
        </p:nvPicPr>
        <p:blipFill>
          <a:blip r:embed="rId3">
            <a:alphaModFix/>
          </a:blip>
          <a:stretch>
            <a:fillRect/>
          </a:stretch>
        </p:blipFill>
        <p:spPr>
          <a:xfrm>
            <a:off x="413575" y="1017450"/>
            <a:ext cx="6240126" cy="3704330"/>
          </a:xfrm>
          <a:prstGeom prst="rect">
            <a:avLst/>
          </a:prstGeom>
          <a:noFill/>
          <a:ln>
            <a:noFill/>
          </a:ln>
        </p:spPr>
      </p:pic>
      <p:sp>
        <p:nvSpPr>
          <p:cNvPr id="167" name="Google Shape;167;p27"/>
          <p:cNvSpPr txBox="1"/>
          <p:nvPr/>
        </p:nvSpPr>
        <p:spPr>
          <a:xfrm>
            <a:off x="6821175" y="1024675"/>
            <a:ext cx="2059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chemeClr val="dk2"/>
                </a:solidFill>
                <a:latin typeface="Lato"/>
                <a:ea typeface="Lato"/>
                <a:cs typeface="Lato"/>
                <a:sym typeface="Lato"/>
              </a:rPr>
              <a:t>當勾取全選,會將所有商品和賣場勾選起來</a:t>
            </a:r>
            <a:endParaRPr sz="2000">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9"/>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pic>
        <p:nvPicPr>
          <p:cNvPr id="184" name="Google Shape;184;p29"/>
          <p:cNvPicPr preferRelativeResize="0"/>
          <p:nvPr/>
        </p:nvPicPr>
        <p:blipFill rotWithShape="1">
          <a:blip r:embed="rId3">
            <a:alphaModFix/>
          </a:blip>
          <a:srcRect l="6294" t="28763" r="46765" b="30044"/>
          <a:stretch/>
        </p:blipFill>
        <p:spPr>
          <a:xfrm>
            <a:off x="452075" y="1110725"/>
            <a:ext cx="3642902" cy="1547076"/>
          </a:xfrm>
          <a:prstGeom prst="rect">
            <a:avLst/>
          </a:prstGeom>
          <a:noFill/>
          <a:ln>
            <a:noFill/>
          </a:ln>
        </p:spPr>
      </p:pic>
      <p:pic>
        <p:nvPicPr>
          <p:cNvPr id="185" name="Google Shape;185;p29"/>
          <p:cNvPicPr preferRelativeResize="0"/>
          <p:nvPr/>
        </p:nvPicPr>
        <p:blipFill rotWithShape="1">
          <a:blip r:embed="rId4">
            <a:alphaModFix/>
          </a:blip>
          <a:srcRect l="33157" t="49464" r="8362" b="30851"/>
          <a:stretch/>
        </p:blipFill>
        <p:spPr>
          <a:xfrm>
            <a:off x="452075" y="3915000"/>
            <a:ext cx="3642902" cy="626100"/>
          </a:xfrm>
          <a:prstGeom prst="rect">
            <a:avLst/>
          </a:prstGeom>
          <a:noFill/>
          <a:ln>
            <a:noFill/>
          </a:ln>
        </p:spPr>
      </p:pic>
      <p:pic>
        <p:nvPicPr>
          <p:cNvPr id="186" name="Google Shape;186;p29"/>
          <p:cNvPicPr preferRelativeResize="0"/>
          <p:nvPr/>
        </p:nvPicPr>
        <p:blipFill rotWithShape="1">
          <a:blip r:embed="rId5">
            <a:alphaModFix/>
          </a:blip>
          <a:srcRect l="22537" t="54816" r="6701" b="30563"/>
          <a:stretch/>
        </p:blipFill>
        <p:spPr>
          <a:xfrm>
            <a:off x="452075" y="3013775"/>
            <a:ext cx="3642912" cy="492599"/>
          </a:xfrm>
          <a:prstGeom prst="rect">
            <a:avLst/>
          </a:prstGeom>
          <a:noFill/>
          <a:ln>
            <a:noFill/>
          </a:ln>
        </p:spPr>
      </p:pic>
      <p:sp>
        <p:nvSpPr>
          <p:cNvPr id="187" name="Google Shape;187;p29"/>
          <p:cNvSpPr txBox="1"/>
          <p:nvPr/>
        </p:nvSpPr>
        <p:spPr>
          <a:xfrm>
            <a:off x="5404700" y="2159850"/>
            <a:ext cx="3063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2"/>
                </a:solidFill>
                <a:latin typeface="Lato"/>
                <a:ea typeface="Lato"/>
                <a:cs typeface="Lato"/>
                <a:sym typeface="Lato"/>
              </a:rPr>
              <a:t>這是用來寫全選和勾選商場的程式碼,主要是用js的功能去勾選指定的名稱和同一group的checkbox</a:t>
            </a:r>
            <a:endParaRPr sz="2000" dirty="0">
              <a:latin typeface="Microsoft JhengHei"/>
              <a:ea typeface="Microsoft JhengHei"/>
              <a:cs typeface="Microsoft JhengHei"/>
              <a:sym typeface="Microsoft JhengHei"/>
            </a:endParaRPr>
          </a:p>
        </p:txBody>
      </p:sp>
      <p:sp>
        <p:nvSpPr>
          <p:cNvPr id="3" name="標題 2">
            <a:extLst>
              <a:ext uri="{FF2B5EF4-FFF2-40B4-BE49-F238E27FC236}">
                <a16:creationId xmlns:a16="http://schemas.microsoft.com/office/drawing/2014/main" id="{4217576D-14BF-4D9A-A9F4-F834D3FA7550}"/>
              </a:ext>
            </a:extLst>
          </p:cNvPr>
          <p:cNvSpPr>
            <a:spLocks noGrp="1"/>
          </p:cNvSpPr>
          <p:nvPr>
            <p:ph type="title"/>
          </p:nvPr>
        </p:nvSpPr>
        <p:spPr/>
        <p:txBody>
          <a:bodyPr>
            <a:normAutofit fontScale="90000"/>
          </a:bodyPr>
          <a:lstStyle/>
          <a:p>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31"/>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pic>
        <p:nvPicPr>
          <p:cNvPr id="203" name="Google Shape;203;p31"/>
          <p:cNvPicPr preferRelativeResize="0"/>
          <p:nvPr/>
        </p:nvPicPr>
        <p:blipFill rotWithShape="1">
          <a:blip r:embed="rId3">
            <a:alphaModFix/>
          </a:blip>
          <a:srcRect l="12310" t="29032" r="10504" b="33788"/>
          <a:stretch/>
        </p:blipFill>
        <p:spPr>
          <a:xfrm>
            <a:off x="908204" y="1792512"/>
            <a:ext cx="5153549" cy="1396375"/>
          </a:xfrm>
          <a:prstGeom prst="rect">
            <a:avLst/>
          </a:prstGeom>
          <a:noFill/>
          <a:ln>
            <a:noFill/>
          </a:ln>
        </p:spPr>
      </p:pic>
      <p:sp>
        <p:nvSpPr>
          <p:cNvPr id="204" name="Google Shape;204;p31"/>
          <p:cNvSpPr txBox="1"/>
          <p:nvPr/>
        </p:nvSpPr>
        <p:spPr>
          <a:xfrm>
            <a:off x="6409275" y="1567150"/>
            <a:ext cx="2391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2"/>
                </a:solidFill>
                <a:latin typeface="Lato"/>
                <a:ea typeface="Lato"/>
                <a:cs typeface="Lato"/>
                <a:sym typeface="Lato"/>
              </a:rPr>
              <a:t>不同的帳號所顯示的購物車是以sql的語法去做判斷,從購物車的資料表去找同一個帳號欄位並把他照商家的順序去做排序</a:t>
            </a:r>
            <a:endParaRPr sz="2000" dirty="0">
              <a:latin typeface="Microsoft JhengHei"/>
              <a:ea typeface="Microsoft JhengHei"/>
              <a:cs typeface="Microsoft JhengHei"/>
              <a:sym typeface="Microsoft Jheng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64125" y="438100"/>
            <a:ext cx="8393400" cy="55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TW" sz="2380" dirty="0"/>
              <a:t>下單</a:t>
            </a:r>
            <a:endParaRPr sz="2380" dirty="0"/>
          </a:p>
        </p:txBody>
      </p:sp>
      <p:sp>
        <p:nvSpPr>
          <p:cNvPr id="210" name="Google Shape;210;p32"/>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pic>
        <p:nvPicPr>
          <p:cNvPr id="211" name="Google Shape;211;p32"/>
          <p:cNvPicPr preferRelativeResize="0"/>
          <p:nvPr/>
        </p:nvPicPr>
        <p:blipFill>
          <a:blip r:embed="rId3">
            <a:alphaModFix/>
          </a:blip>
          <a:stretch>
            <a:fillRect/>
          </a:stretch>
        </p:blipFill>
        <p:spPr>
          <a:xfrm>
            <a:off x="4590200" y="1208425"/>
            <a:ext cx="4292045" cy="2442750"/>
          </a:xfrm>
          <a:prstGeom prst="rect">
            <a:avLst/>
          </a:prstGeom>
          <a:noFill/>
          <a:ln w="9525" cap="flat" cmpd="sng">
            <a:solidFill>
              <a:schemeClr val="dk2"/>
            </a:solidFill>
            <a:prstDash val="solid"/>
            <a:round/>
            <a:headEnd type="none" w="sm" len="sm"/>
            <a:tailEnd type="none" w="sm" len="sm"/>
          </a:ln>
        </p:spPr>
      </p:pic>
      <p:pic>
        <p:nvPicPr>
          <p:cNvPr id="212" name="Google Shape;212;p32"/>
          <p:cNvPicPr preferRelativeResize="0"/>
          <p:nvPr/>
        </p:nvPicPr>
        <p:blipFill>
          <a:blip r:embed="rId4">
            <a:alphaModFix/>
          </a:blip>
          <a:stretch>
            <a:fillRect/>
          </a:stretch>
        </p:blipFill>
        <p:spPr>
          <a:xfrm>
            <a:off x="261745" y="1208425"/>
            <a:ext cx="4139922" cy="2442751"/>
          </a:xfrm>
          <a:prstGeom prst="rect">
            <a:avLst/>
          </a:prstGeom>
          <a:noFill/>
          <a:ln w="9525" cap="flat" cmpd="sng">
            <a:solidFill>
              <a:schemeClr val="dk2"/>
            </a:solidFill>
            <a:prstDash val="solid"/>
            <a:round/>
            <a:headEnd type="none" w="sm" len="sm"/>
            <a:tailEnd type="none" w="sm" len="sm"/>
          </a:ln>
        </p:spPr>
      </p:pic>
      <p:sp>
        <p:nvSpPr>
          <p:cNvPr id="213" name="Google Shape;213;p32"/>
          <p:cNvSpPr/>
          <p:nvPr/>
        </p:nvSpPr>
        <p:spPr>
          <a:xfrm>
            <a:off x="3903050" y="791950"/>
            <a:ext cx="1374300" cy="551700"/>
          </a:xfrm>
          <a:prstGeom prst="curvedDownArrow">
            <a:avLst>
              <a:gd name="adj1" fmla="val 25000"/>
              <a:gd name="adj2" fmla="val 50000"/>
              <a:gd name="adj3" fmla="val 25000"/>
            </a:avLst>
          </a:prstGeom>
          <a:solidFill>
            <a:schemeClr val="dk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txBox="1">
            <a:spLocks noGrp="1"/>
          </p:cNvSpPr>
          <p:nvPr>
            <p:ph type="body" idx="1"/>
          </p:nvPr>
        </p:nvSpPr>
        <p:spPr>
          <a:xfrm>
            <a:off x="885000" y="3724075"/>
            <a:ext cx="7374000" cy="13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600" dirty="0">
                <a:latin typeface="Microsoft JhengHei"/>
                <a:ea typeface="Microsoft JhengHei"/>
                <a:cs typeface="Microsoft JhengHei"/>
                <a:sym typeface="Microsoft JhengHei"/>
              </a:rPr>
              <a:t>當使用者點擊購物車頁面的下單按鈕後，畫面就會跳轉到下單頁，同時會從購物車抓商品資料並顯示出來。</a:t>
            </a:r>
            <a:endParaRPr sz="1600" dirty="0">
              <a:latin typeface="Microsoft JhengHei"/>
              <a:ea typeface="Microsoft JhengHei"/>
              <a:cs typeface="Microsoft JhengHei"/>
              <a:sym typeface="Microsoft JhengHei"/>
            </a:endParaRPr>
          </a:p>
          <a:p>
            <a:pPr marL="0" lvl="0" indent="0" algn="l" rtl="0">
              <a:spcBef>
                <a:spcPts val="0"/>
              </a:spcBef>
              <a:spcAft>
                <a:spcPts val="0"/>
              </a:spcAft>
              <a:buNone/>
            </a:pPr>
            <a:r>
              <a:rPr lang="zh-TW" sz="1600" dirty="0">
                <a:latin typeface="Microsoft JhengHei"/>
                <a:ea typeface="Microsoft JhengHei"/>
                <a:cs typeface="Microsoft JhengHei"/>
                <a:sym typeface="Microsoft JhengHei"/>
              </a:rPr>
              <a:t>而我們運費的計算方式是同個賣家不管買多少商品運費都是50元，因此購買兩個賣家的商品，運費就會是100元，如上圖所示。</a:t>
            </a:r>
            <a:endParaRPr sz="1600" dirty="0">
              <a:latin typeface="Microsoft JhengHei"/>
              <a:ea typeface="Microsoft JhengHei"/>
              <a:cs typeface="Microsoft JhengHei"/>
              <a:sym typeface="Microsoft JhengHei"/>
            </a:endParaRPr>
          </a:p>
          <a:p>
            <a:pPr marL="0" lvl="0" indent="0" algn="l" rtl="0">
              <a:spcBef>
                <a:spcPts val="0"/>
              </a:spcBef>
              <a:spcAft>
                <a:spcPts val="0"/>
              </a:spcAft>
              <a:buNone/>
            </a:pPr>
            <a:endParaRPr sz="1600" dirty="0">
              <a:latin typeface="Microsoft JhengHei"/>
              <a:ea typeface="Microsoft JhengHei"/>
              <a:cs typeface="Microsoft JhengHei"/>
              <a:sym typeface="Microsoft JhengHei"/>
            </a:endParaRPr>
          </a:p>
          <a:p>
            <a:pPr marL="0" lvl="0" indent="0" algn="l" rtl="0">
              <a:spcBef>
                <a:spcPts val="0"/>
              </a:spcBef>
              <a:spcAft>
                <a:spcPts val="0"/>
              </a:spcAft>
              <a:buNone/>
            </a:pPr>
            <a:endParaRPr sz="1600" dirty="0">
              <a:latin typeface="Microsoft JhengHei"/>
              <a:ea typeface="Microsoft JhengHei"/>
              <a:cs typeface="Microsoft JhengHei"/>
              <a:sym typeface="Microsoft JhengHei"/>
            </a:endParaRPr>
          </a:p>
          <a:p>
            <a:pPr marL="0" lvl="0" indent="0" algn="l" rtl="0">
              <a:spcBef>
                <a:spcPts val="0"/>
              </a:spcBef>
              <a:spcAft>
                <a:spcPts val="0"/>
              </a:spcAft>
              <a:buSzPts val="523"/>
              <a:buNone/>
            </a:pPr>
            <a:endParaRPr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464125" y="438100"/>
            <a:ext cx="8393400" cy="55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zh-TW" sz="2380"/>
              <a:t>下單頁 B10809037 陳宣安</a:t>
            </a:r>
            <a:endParaRPr sz="2380"/>
          </a:p>
        </p:txBody>
      </p:sp>
      <p:sp>
        <p:nvSpPr>
          <p:cNvPr id="220" name="Google Shape;220;p33"/>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pic>
        <p:nvPicPr>
          <p:cNvPr id="221" name="Google Shape;221;p33"/>
          <p:cNvPicPr preferRelativeResize="0"/>
          <p:nvPr/>
        </p:nvPicPr>
        <p:blipFill>
          <a:blip r:embed="rId3">
            <a:alphaModFix/>
          </a:blip>
          <a:stretch>
            <a:fillRect/>
          </a:stretch>
        </p:blipFill>
        <p:spPr>
          <a:xfrm>
            <a:off x="464125" y="1110725"/>
            <a:ext cx="4333226" cy="3489374"/>
          </a:xfrm>
          <a:prstGeom prst="rect">
            <a:avLst/>
          </a:prstGeom>
          <a:noFill/>
          <a:ln w="9525" cap="flat" cmpd="sng">
            <a:solidFill>
              <a:schemeClr val="dk2"/>
            </a:solidFill>
            <a:prstDash val="solid"/>
            <a:round/>
            <a:headEnd type="none" w="sm" len="sm"/>
            <a:tailEnd type="none" w="sm" len="sm"/>
          </a:ln>
        </p:spPr>
      </p:pic>
      <p:pic>
        <p:nvPicPr>
          <p:cNvPr id="222" name="Google Shape;222;p33"/>
          <p:cNvPicPr preferRelativeResize="0"/>
          <p:nvPr/>
        </p:nvPicPr>
        <p:blipFill>
          <a:blip r:embed="rId4">
            <a:alphaModFix/>
          </a:blip>
          <a:stretch>
            <a:fillRect/>
          </a:stretch>
        </p:blipFill>
        <p:spPr>
          <a:xfrm>
            <a:off x="4870250" y="3313525"/>
            <a:ext cx="3794199" cy="1286575"/>
          </a:xfrm>
          <a:prstGeom prst="rect">
            <a:avLst/>
          </a:prstGeom>
          <a:noFill/>
          <a:ln w="9525" cap="flat" cmpd="sng">
            <a:solidFill>
              <a:schemeClr val="dk2"/>
            </a:solidFill>
            <a:prstDash val="solid"/>
            <a:round/>
            <a:headEnd type="none" w="sm" len="sm"/>
            <a:tailEnd type="none" w="sm" len="sm"/>
          </a:ln>
        </p:spPr>
      </p:pic>
      <p:sp>
        <p:nvSpPr>
          <p:cNvPr id="223" name="Google Shape;223;p33"/>
          <p:cNvSpPr txBox="1">
            <a:spLocks noGrp="1"/>
          </p:cNvSpPr>
          <p:nvPr>
            <p:ph type="body" idx="1"/>
          </p:nvPr>
        </p:nvSpPr>
        <p:spPr>
          <a:xfrm>
            <a:off x="5098750" y="1509600"/>
            <a:ext cx="3337200" cy="146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寄送方式與付款方式為必填選項，如果沒有選取就點擊下訂按鈕，會跳出提示提醒使用者要選取其中一個選項。</a:t>
            </a:r>
            <a:endParaRPr>
              <a:latin typeface="Microsoft JhengHei"/>
              <a:ea typeface="Microsoft JhengHei"/>
              <a:cs typeface="Microsoft JhengHei"/>
              <a:sym typeface="Microsoft JhengHei"/>
            </a:endParaRPr>
          </a:p>
          <a:p>
            <a:pPr marL="0" lvl="0" indent="0" algn="l" rtl="0">
              <a:spcBef>
                <a:spcPts val="1200"/>
              </a:spcBef>
              <a:spcAft>
                <a:spcPts val="0"/>
              </a:spcAft>
              <a:buNone/>
            </a:pPr>
            <a:endParaRPr>
              <a:latin typeface="Microsoft JhengHei"/>
              <a:ea typeface="Microsoft JhengHei"/>
              <a:cs typeface="Microsoft JhengHei"/>
              <a:sym typeface="Microsoft JhengHei"/>
            </a:endParaRPr>
          </a:p>
          <a:p>
            <a:pPr marL="0" lvl="0" indent="0" algn="l" rtl="0">
              <a:spcBef>
                <a:spcPts val="1200"/>
              </a:spcBef>
              <a:spcAft>
                <a:spcPts val="1200"/>
              </a:spcAft>
              <a:buSzPts val="523"/>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464125" y="438100"/>
            <a:ext cx="8393400" cy="551700"/>
          </a:xfrm>
          <a:prstGeom prst="rect">
            <a:avLst/>
          </a:prstGeom>
        </p:spPr>
        <p:txBody>
          <a:bodyPr spcFirstLastPara="1" wrap="square" lIns="91425" tIns="91425" rIns="91425" bIns="91425" anchor="t" anchorCtr="0">
            <a:normAutofit/>
          </a:bodyPr>
          <a:lstStyle/>
          <a:p>
            <a:pPr lvl="0">
              <a:buSzPts val="990"/>
            </a:pPr>
            <a:r>
              <a:rPr lang="zh-TW" sz="2380" dirty="0">
                <a:latin typeface="微軟正黑體" panose="020B0604030504040204" pitchFamily="34" charset="-120"/>
                <a:ea typeface="微軟正黑體" panose="020B0604030504040204" pitchFamily="34" charset="-120"/>
              </a:rPr>
              <a:t>下單</a:t>
            </a:r>
            <a:r>
              <a:rPr lang="zh-TW" altLang="zh-TW" sz="2400" dirty="0">
                <a:latin typeface="Microsoft JhengHei"/>
                <a:ea typeface="Microsoft JhengHei"/>
                <a:cs typeface="Microsoft JhengHei"/>
                <a:sym typeface="Microsoft JhengHei"/>
              </a:rPr>
              <a:t>及跳轉頁面的程式碼</a:t>
            </a:r>
            <a:endParaRPr sz="2380" dirty="0"/>
          </a:p>
        </p:txBody>
      </p:sp>
      <p:sp>
        <p:nvSpPr>
          <p:cNvPr id="249" name="Google Shape;249;p36"/>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sp>
        <p:nvSpPr>
          <p:cNvPr id="250" name="Google Shape;250;p36"/>
          <p:cNvSpPr txBox="1"/>
          <p:nvPr/>
        </p:nvSpPr>
        <p:spPr>
          <a:xfrm>
            <a:off x="6686525" y="1724250"/>
            <a:ext cx="220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pic>
        <p:nvPicPr>
          <p:cNvPr id="251" name="Google Shape;251;p36"/>
          <p:cNvPicPr preferRelativeResize="0"/>
          <p:nvPr/>
        </p:nvPicPr>
        <p:blipFill>
          <a:blip r:embed="rId3">
            <a:alphaModFix/>
          </a:blip>
          <a:stretch>
            <a:fillRect/>
          </a:stretch>
        </p:blipFill>
        <p:spPr>
          <a:xfrm>
            <a:off x="4768700" y="989800"/>
            <a:ext cx="4252474" cy="1839101"/>
          </a:xfrm>
          <a:prstGeom prst="rect">
            <a:avLst/>
          </a:prstGeom>
          <a:noFill/>
          <a:ln>
            <a:noFill/>
          </a:ln>
        </p:spPr>
      </p:pic>
      <p:pic>
        <p:nvPicPr>
          <p:cNvPr id="252" name="Google Shape;252;p36"/>
          <p:cNvPicPr preferRelativeResize="0"/>
          <p:nvPr/>
        </p:nvPicPr>
        <p:blipFill>
          <a:blip r:embed="rId4">
            <a:alphaModFix/>
          </a:blip>
          <a:stretch>
            <a:fillRect/>
          </a:stretch>
        </p:blipFill>
        <p:spPr>
          <a:xfrm>
            <a:off x="205575" y="989800"/>
            <a:ext cx="4563120" cy="2621850"/>
          </a:xfrm>
          <a:prstGeom prst="rect">
            <a:avLst/>
          </a:prstGeom>
          <a:noFill/>
          <a:ln>
            <a:noFill/>
          </a:ln>
        </p:spPr>
      </p:pic>
      <p:sp>
        <p:nvSpPr>
          <p:cNvPr id="253" name="Google Shape;253;p36"/>
          <p:cNvSpPr/>
          <p:nvPr/>
        </p:nvSpPr>
        <p:spPr>
          <a:xfrm>
            <a:off x="939850" y="1405600"/>
            <a:ext cx="486600" cy="19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p:nvPr/>
        </p:nvSpPr>
        <p:spPr>
          <a:xfrm>
            <a:off x="6779863" y="2571750"/>
            <a:ext cx="375900" cy="19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txBox="1"/>
          <p:nvPr/>
        </p:nvSpPr>
        <p:spPr>
          <a:xfrm>
            <a:off x="5856338" y="2844350"/>
            <a:ext cx="207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Microsoft JhengHei"/>
                <a:ea typeface="Microsoft JhengHei"/>
                <a:cs typeface="Microsoft JhengHei"/>
                <a:sym typeface="Microsoft JhengHei"/>
              </a:rPr>
              <a:t>↑success.php</a:t>
            </a:r>
            <a:endParaRPr>
              <a:latin typeface="Microsoft JhengHei"/>
              <a:ea typeface="Microsoft JhengHei"/>
              <a:cs typeface="Microsoft JhengHei"/>
              <a:sym typeface="Microsoft JhengHei"/>
            </a:endParaRPr>
          </a:p>
        </p:txBody>
      </p:sp>
      <p:sp>
        <p:nvSpPr>
          <p:cNvPr id="3" name="文字版面配置區 2">
            <a:extLst>
              <a:ext uri="{FF2B5EF4-FFF2-40B4-BE49-F238E27FC236}">
                <a16:creationId xmlns:a16="http://schemas.microsoft.com/office/drawing/2014/main" id="{CB7BD3F7-933D-43AC-83F9-966A6DEEC0FB}"/>
              </a:ext>
            </a:extLst>
          </p:cNvPr>
          <p:cNvSpPr>
            <a:spLocks noGrp="1"/>
          </p:cNvSpPr>
          <p:nvPr>
            <p:ph type="body" idx="1"/>
          </p:nvPr>
        </p:nvSpPr>
        <p:spPr/>
        <p:txBody>
          <a:bodyPr/>
          <a:lstStyle/>
          <a:p>
            <a:endParaRPr lang="zh-TW"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註冊</a:t>
            </a:r>
            <a:endParaRPr/>
          </a:p>
        </p:txBody>
      </p:sp>
      <p:sp>
        <p:nvSpPr>
          <p:cNvPr id="67" name="Google Shape;67;p14"/>
          <p:cNvSpPr txBox="1">
            <a:spLocks noGrp="1"/>
          </p:cNvSpPr>
          <p:nvPr>
            <p:ph type="body" idx="1"/>
          </p:nvPr>
        </p:nvSpPr>
        <p:spPr>
          <a:xfrm>
            <a:off x="5953650" y="1178500"/>
            <a:ext cx="2878500" cy="3390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在這邊輸入資料註冊後，會員資料庫會新增剛註冊的資料，而表格有做限制條件，帳號密碼僅能輸入英文及數字，電話需要09開頭並輸入10碼數字，郵件也需符合格式</a:t>
            </a:r>
            <a:endParaRPr/>
          </a:p>
        </p:txBody>
      </p:sp>
      <p:pic>
        <p:nvPicPr>
          <p:cNvPr id="68" name="Google Shape;68;p14"/>
          <p:cNvPicPr preferRelativeResize="0"/>
          <p:nvPr/>
        </p:nvPicPr>
        <p:blipFill>
          <a:blip r:embed="rId3">
            <a:alphaModFix/>
          </a:blip>
          <a:stretch>
            <a:fillRect/>
          </a:stretch>
        </p:blipFill>
        <p:spPr>
          <a:xfrm>
            <a:off x="492225" y="1333725"/>
            <a:ext cx="5269874" cy="296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登入</a:t>
            </a:r>
            <a:endParaRPr/>
          </a:p>
        </p:txBody>
      </p:sp>
      <p:sp>
        <p:nvSpPr>
          <p:cNvPr id="74" name="Google Shape;74;p15"/>
          <p:cNvSpPr txBox="1">
            <a:spLocks noGrp="1"/>
          </p:cNvSpPr>
          <p:nvPr>
            <p:ph type="body" idx="1"/>
          </p:nvPr>
        </p:nvSpPr>
        <p:spPr>
          <a:xfrm>
            <a:off x="6578225" y="1113175"/>
            <a:ext cx="2254200" cy="3455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zh-TW"/>
              <a:t>讓使用者登入，也有做相同限制</a:t>
            </a:r>
            <a:endParaRPr/>
          </a:p>
        </p:txBody>
      </p:sp>
      <p:pic>
        <p:nvPicPr>
          <p:cNvPr id="75" name="Google Shape;75;p15"/>
          <p:cNvPicPr preferRelativeResize="0"/>
          <p:nvPr/>
        </p:nvPicPr>
        <p:blipFill>
          <a:blip r:embed="rId3">
            <a:alphaModFix/>
          </a:blip>
          <a:stretch>
            <a:fillRect/>
          </a:stretch>
        </p:blipFill>
        <p:spPr>
          <a:xfrm>
            <a:off x="195100" y="1113175"/>
            <a:ext cx="6217075" cy="349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刊登商品</a:t>
            </a:r>
            <a:endParaRPr/>
          </a:p>
        </p:txBody>
      </p:sp>
      <p:sp>
        <p:nvSpPr>
          <p:cNvPr id="88" name="Google Shape;88;p17"/>
          <p:cNvSpPr txBox="1">
            <a:spLocks noGrp="1"/>
          </p:cNvSpPr>
          <p:nvPr>
            <p:ph type="body" idx="1"/>
          </p:nvPr>
        </p:nvSpPr>
        <p:spPr>
          <a:xfrm>
            <a:off x="6336725" y="1334025"/>
            <a:ext cx="2495700" cy="323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價格及數量有限制為數字，而數量另外有限制須至少為1</a:t>
            </a:r>
            <a:endParaRPr/>
          </a:p>
          <a:p>
            <a:pPr marL="0" lvl="0" indent="0" algn="l" rtl="0">
              <a:spcBef>
                <a:spcPts val="1200"/>
              </a:spcBef>
              <a:spcAft>
                <a:spcPts val="0"/>
              </a:spcAft>
              <a:buNone/>
            </a:pPr>
            <a:r>
              <a:rPr lang="zh-TW"/>
              <a:t>圖片會判斷是否為圖檔</a:t>
            </a:r>
            <a:endParaRPr/>
          </a:p>
          <a:p>
            <a:pPr marL="0" lvl="0" indent="0" algn="l" rtl="0">
              <a:spcBef>
                <a:spcPts val="1200"/>
              </a:spcBef>
              <a:spcAft>
                <a:spcPts val="1200"/>
              </a:spcAft>
              <a:buNone/>
            </a:pPr>
            <a:r>
              <a:rPr lang="zh-TW"/>
              <a:t>商品敘述有做200字限制</a:t>
            </a:r>
            <a:endParaRPr/>
          </a:p>
        </p:txBody>
      </p:sp>
      <p:pic>
        <p:nvPicPr>
          <p:cNvPr id="89" name="Google Shape;89;p17"/>
          <p:cNvPicPr preferRelativeResize="0"/>
          <p:nvPr/>
        </p:nvPicPr>
        <p:blipFill>
          <a:blip r:embed="rId3">
            <a:alphaModFix/>
          </a:blip>
          <a:stretch>
            <a:fillRect/>
          </a:stretch>
        </p:blipFill>
        <p:spPr>
          <a:xfrm>
            <a:off x="396900" y="1334024"/>
            <a:ext cx="5753314" cy="323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修改資料</a:t>
            </a:r>
            <a:endParaRPr/>
          </a:p>
        </p:txBody>
      </p:sp>
      <p:sp>
        <p:nvSpPr>
          <p:cNvPr id="95" name="Google Shape;95;p18"/>
          <p:cNvSpPr txBox="1">
            <a:spLocks noGrp="1"/>
          </p:cNvSpPr>
          <p:nvPr>
            <p:ph type="body" idx="1"/>
          </p:nvPr>
        </p:nvSpPr>
        <p:spPr>
          <a:xfrm>
            <a:off x="6544925" y="1332400"/>
            <a:ext cx="2287500" cy="323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讓使用者可以修改自己的資料，與註冊時有一樣的限制</a:t>
            </a:r>
            <a:endParaRPr>
              <a:solidFill>
                <a:schemeClr val="accent1"/>
              </a:solidFill>
              <a:latin typeface="Arial"/>
              <a:ea typeface="Arial"/>
              <a:cs typeface="Arial"/>
              <a:sym typeface="Arial"/>
            </a:endParaRPr>
          </a:p>
          <a:p>
            <a:pPr marL="0" lvl="0" indent="0" algn="l" rtl="0">
              <a:spcBef>
                <a:spcPts val="0"/>
              </a:spcBef>
              <a:spcAft>
                <a:spcPts val="1200"/>
              </a:spcAft>
              <a:buNone/>
            </a:pPr>
            <a:endParaRPr/>
          </a:p>
        </p:txBody>
      </p:sp>
      <p:pic>
        <p:nvPicPr>
          <p:cNvPr id="96" name="Google Shape;96;p18"/>
          <p:cNvPicPr preferRelativeResize="0"/>
          <p:nvPr/>
        </p:nvPicPr>
        <p:blipFill>
          <a:blip r:embed="rId3">
            <a:alphaModFix/>
          </a:blip>
          <a:stretch>
            <a:fillRect/>
          </a:stretch>
        </p:blipFill>
        <p:spPr>
          <a:xfrm>
            <a:off x="471848" y="1332402"/>
            <a:ext cx="5823226" cy="327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3">
            <a:alphaModFix/>
          </a:blip>
          <a:srcRect b="43442"/>
          <a:stretch/>
        </p:blipFill>
        <p:spPr>
          <a:xfrm>
            <a:off x="1797376" y="1282781"/>
            <a:ext cx="5823226" cy="1852624"/>
          </a:xfrm>
          <a:prstGeom prst="rect">
            <a:avLst/>
          </a:prstGeom>
          <a:noFill/>
          <a:ln>
            <a:noFill/>
          </a:ln>
        </p:spPr>
      </p:pic>
      <p:sp>
        <p:nvSpPr>
          <p:cNvPr id="109" name="Google Shape;109;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首頁Header</a:t>
            </a:r>
            <a:endParaRPr b="0" dirty="0"/>
          </a:p>
        </p:txBody>
      </p:sp>
      <p:pic>
        <p:nvPicPr>
          <p:cNvPr id="111" name="Google Shape;111;p20"/>
          <p:cNvPicPr preferRelativeResize="0"/>
          <p:nvPr/>
        </p:nvPicPr>
        <p:blipFill rotWithShape="1">
          <a:blip r:embed="rId4">
            <a:alphaModFix/>
          </a:blip>
          <a:srcRect b="70228"/>
          <a:stretch/>
        </p:blipFill>
        <p:spPr>
          <a:xfrm>
            <a:off x="1797376" y="3450357"/>
            <a:ext cx="5823226" cy="97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471850" y="1332401"/>
            <a:ext cx="5823226" cy="3275554"/>
          </a:xfrm>
          <a:prstGeom prst="rect">
            <a:avLst/>
          </a:prstGeom>
          <a:noFill/>
          <a:ln>
            <a:noFill/>
          </a:ln>
        </p:spPr>
      </p:pic>
      <p:sp>
        <p:nvSpPr>
          <p:cNvPr id="117" name="Google Shape;117;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首頁商品</a:t>
            </a:r>
            <a:endParaRPr b="0" dirty="0"/>
          </a:p>
        </p:txBody>
      </p:sp>
      <p:sp>
        <p:nvSpPr>
          <p:cNvPr id="118" name="Google Shape;118;p21"/>
          <p:cNvSpPr txBox="1">
            <a:spLocks noGrp="1"/>
          </p:cNvSpPr>
          <p:nvPr>
            <p:ph type="body" idx="1"/>
          </p:nvPr>
        </p:nvSpPr>
        <p:spPr>
          <a:xfrm>
            <a:off x="6544925" y="1332400"/>
            <a:ext cx="2287500" cy="323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1200"/>
              </a:spcAft>
              <a:buNone/>
            </a:pPr>
            <a:r>
              <a:rPr lang="zh-TW" dirty="0"/>
              <a:t>點擊商品可進入商品頁</a:t>
            </a:r>
            <a:endParaRPr sz="1600" dirty="0">
              <a:solidFill>
                <a:schemeClr val="accen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461975" y="1332400"/>
            <a:ext cx="5823226" cy="3275551"/>
          </a:xfrm>
          <a:prstGeom prst="rect">
            <a:avLst/>
          </a:prstGeom>
          <a:noFill/>
          <a:ln>
            <a:noFill/>
          </a:ln>
        </p:spPr>
      </p:pic>
      <p:sp>
        <p:nvSpPr>
          <p:cNvPr id="132" name="Google Shape;132;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dirty="0"/>
              <a:t>搜尋商品</a:t>
            </a:r>
            <a:endParaRPr b="0" dirty="0"/>
          </a:p>
        </p:txBody>
      </p:sp>
      <p:sp>
        <p:nvSpPr>
          <p:cNvPr id="133" name="Google Shape;133;p23"/>
          <p:cNvSpPr txBox="1">
            <a:spLocks noGrp="1"/>
          </p:cNvSpPr>
          <p:nvPr>
            <p:ph type="body" idx="1"/>
          </p:nvPr>
        </p:nvSpPr>
        <p:spPr>
          <a:xfrm>
            <a:off x="6544925" y="1332400"/>
            <a:ext cx="2287500" cy="323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1200"/>
              </a:spcAft>
              <a:buNone/>
            </a:pPr>
            <a:r>
              <a:rPr lang="zh-TW" sz="1600" dirty="0">
                <a:solidFill>
                  <a:schemeClr val="accent1"/>
                </a:solidFill>
                <a:latin typeface="Arial"/>
                <a:ea typeface="Arial"/>
                <a:cs typeface="Arial"/>
                <a:sym typeface="Arial"/>
              </a:rPr>
              <a:t>搜尋結果會將商品名稱包含關鍵字的商品顯示出來</a:t>
            </a:r>
            <a:endParaRPr sz="1600" dirty="0">
              <a:solidFill>
                <a:schemeClr val="accen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464125" y="438100"/>
            <a:ext cx="83934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zh-TW" dirty="0"/>
              <a:t>商品頁面</a:t>
            </a:r>
            <a:endParaRPr dirty="0"/>
          </a:p>
        </p:txBody>
      </p:sp>
      <p:sp>
        <p:nvSpPr>
          <p:cNvPr id="139" name="Google Shape;139;p24"/>
          <p:cNvSpPr txBox="1"/>
          <p:nvPr/>
        </p:nvSpPr>
        <p:spPr>
          <a:xfrm>
            <a:off x="6981900" y="1110725"/>
            <a:ext cx="1818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Microsoft JhengHei"/>
              <a:ea typeface="Microsoft JhengHei"/>
              <a:cs typeface="Microsoft JhengHei"/>
              <a:sym typeface="Microsoft JhengHei"/>
            </a:endParaRPr>
          </a:p>
        </p:txBody>
      </p:sp>
      <p:sp>
        <p:nvSpPr>
          <p:cNvPr id="140" name="Google Shape;140;p24"/>
          <p:cNvSpPr txBox="1"/>
          <p:nvPr/>
        </p:nvSpPr>
        <p:spPr>
          <a:xfrm>
            <a:off x="6554075" y="1637300"/>
            <a:ext cx="2355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solidFill>
                  <a:schemeClr val="dk2"/>
                </a:solidFill>
                <a:latin typeface="Lato"/>
                <a:ea typeface="Lato"/>
                <a:cs typeface="Lato"/>
                <a:sym typeface="Lato"/>
              </a:rPr>
              <a:t>單一商品選擇</a:t>
            </a:r>
            <a:r>
              <a:rPr lang="zh-TW" altLang="en-US" sz="1800" dirty="0">
                <a:solidFill>
                  <a:schemeClr val="dk2"/>
                </a:solidFill>
                <a:latin typeface="Lato"/>
                <a:ea typeface="Lato"/>
                <a:cs typeface="Lato"/>
                <a:sym typeface="Lato"/>
              </a:rPr>
              <a:t>與</a:t>
            </a:r>
            <a:r>
              <a:rPr lang="zh-TW" sz="1800" dirty="0">
                <a:solidFill>
                  <a:schemeClr val="dk2"/>
                </a:solidFill>
                <a:latin typeface="Lato"/>
                <a:ea typeface="Lato"/>
                <a:cs typeface="Lato"/>
                <a:sym typeface="Lato"/>
              </a:rPr>
              <a:t>描述</a:t>
            </a:r>
            <a:endParaRPr sz="2000" dirty="0">
              <a:latin typeface="Microsoft JhengHei"/>
              <a:ea typeface="Microsoft JhengHei"/>
              <a:cs typeface="Microsoft JhengHei"/>
              <a:sym typeface="Microsoft JhengHei"/>
            </a:endParaRPr>
          </a:p>
        </p:txBody>
      </p:sp>
      <p:pic>
        <p:nvPicPr>
          <p:cNvPr id="141" name="Google Shape;141;p24"/>
          <p:cNvPicPr preferRelativeResize="0"/>
          <p:nvPr/>
        </p:nvPicPr>
        <p:blipFill>
          <a:blip r:embed="rId3">
            <a:alphaModFix/>
          </a:blip>
          <a:stretch>
            <a:fillRect/>
          </a:stretch>
        </p:blipFill>
        <p:spPr>
          <a:xfrm>
            <a:off x="464125" y="1271175"/>
            <a:ext cx="5845075" cy="3287849"/>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373</Words>
  <Application>Microsoft Office PowerPoint</Application>
  <PresentationFormat>如螢幕大小 (16:9)</PresentationFormat>
  <Paragraphs>30</Paragraphs>
  <Slides>15</Slides>
  <Notes>15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15</vt:i4>
      </vt:variant>
    </vt:vector>
  </HeadingPairs>
  <TitlesOfParts>
    <vt:vector size="21" baseType="lpstr">
      <vt:lpstr>Playfair Display</vt:lpstr>
      <vt:lpstr>Microsoft JhengHei</vt:lpstr>
      <vt:lpstr>Microsoft JhengHei</vt:lpstr>
      <vt:lpstr>Lato</vt:lpstr>
      <vt:lpstr>Arial</vt:lpstr>
      <vt:lpstr>Coral</vt:lpstr>
      <vt:lpstr>PowerPoint 簡報</vt:lpstr>
      <vt:lpstr>註冊</vt:lpstr>
      <vt:lpstr>登入</vt:lpstr>
      <vt:lpstr>刊登商品</vt:lpstr>
      <vt:lpstr>修改資料</vt:lpstr>
      <vt:lpstr>首頁Header</vt:lpstr>
      <vt:lpstr>首頁商品</vt:lpstr>
      <vt:lpstr>搜尋商品</vt:lpstr>
      <vt:lpstr>商品頁面</vt:lpstr>
      <vt:lpstr>購物車</vt:lpstr>
      <vt:lpstr>PowerPoint 簡報</vt:lpstr>
      <vt:lpstr>PowerPoint 簡報</vt:lpstr>
      <vt:lpstr>下單</vt:lpstr>
      <vt:lpstr>下單頁 B10809037 陳宣安</vt:lpstr>
      <vt:lpstr>下單及跳轉頁面的程式碼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郭懷仁</cp:lastModifiedBy>
  <cp:revision>3</cp:revision>
  <dcterms:modified xsi:type="dcterms:W3CDTF">2023-06-16T13:23:46Z</dcterms:modified>
</cp:coreProperties>
</file>